
<file path=[Content_Types].xml><?xml version="1.0" encoding="utf-8"?>
<Types xmlns="http://schemas.openxmlformats.org/package/2006/content-types">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482" r:id="rId1"/>
  </p:sldMasterIdLst>
  <p:notesMasterIdLst>
    <p:notesMasterId r:id="rId17"/>
  </p:notesMasterIdLst>
  <p:sldIdLst>
    <p:sldId id="256" r:id="rId2"/>
    <p:sldId id="348" r:id="rId3"/>
    <p:sldId id="340" r:id="rId4"/>
    <p:sldId id="345" r:id="rId5"/>
    <p:sldId id="371" r:id="rId6"/>
    <p:sldId id="344" r:id="rId7"/>
    <p:sldId id="370" r:id="rId8"/>
    <p:sldId id="346" r:id="rId9"/>
    <p:sldId id="372" r:id="rId10"/>
    <p:sldId id="366" r:id="rId11"/>
    <p:sldId id="368" r:id="rId12"/>
    <p:sldId id="374" r:id="rId13"/>
    <p:sldId id="369" r:id="rId14"/>
    <p:sldId id="339" r:id="rId15"/>
    <p:sldId id="373" r:id="rId16"/>
  </p:sldIdLst>
  <p:sldSz cx="9144000" cy="6858000" type="screen4x3"/>
  <p:notesSz cx="6858000" cy="9144000"/>
  <p:defaultTextStyle>
    <a:defPPr>
      <a:defRPr lang="fr-FR"/>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958" autoAdjust="0"/>
    <p:restoredTop sz="82609" autoAdjust="0"/>
  </p:normalViewPr>
  <p:slideViewPr>
    <p:cSldViewPr snapToObjects="1">
      <p:cViewPr>
        <p:scale>
          <a:sx n="100" d="100"/>
          <a:sy n="100" d="100"/>
        </p:scale>
        <p:origin x="-96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2584"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B750-863F-1A40-921E-8B82570E4E62}" type="datetimeFigureOut">
              <a:rPr lang="fr-FR" smtClean="0"/>
              <a:pPr/>
              <a:t>14/04/15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E58D6-A71A-734B-9817-498497759EF8}"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latin typeface="Arial"/>
                <a:cs typeface="Arial"/>
              </a:rPr>
              <a:t>Ce diaporama a été conçu pour aider les enseignants et les conseillers</a:t>
            </a:r>
            <a:r>
              <a:rPr lang="fr-FR" baseline="0" dirty="0" smtClean="0">
                <a:latin typeface="Arial"/>
                <a:cs typeface="Arial"/>
              </a:rPr>
              <a:t> pédagogiques lors de l’appropriation et</a:t>
            </a:r>
            <a:r>
              <a:rPr lang="fr-FR" baseline="0" dirty="0" smtClean="0">
                <a:latin typeface="Arial"/>
                <a:cs typeface="Arial"/>
              </a:rPr>
              <a:t> de </a:t>
            </a:r>
            <a:r>
              <a:rPr lang="fr-FR" baseline="0" dirty="0" smtClean="0">
                <a:latin typeface="Arial"/>
                <a:cs typeface="Arial"/>
              </a:rPr>
              <a:t>la réalisation de la SAÉ </a:t>
            </a:r>
            <a:r>
              <a:rPr lang="fr-FR" i="1" baseline="0" dirty="0" smtClean="0">
                <a:latin typeface="Arial"/>
                <a:cs typeface="Arial"/>
              </a:rPr>
              <a:t>L’art des colles</a:t>
            </a:r>
            <a:r>
              <a:rPr lang="fr-FR" i="0" baseline="0" dirty="0" smtClean="0">
                <a:latin typeface="Arial"/>
                <a:cs typeface="Arial"/>
              </a:rPr>
              <a:t>, qui est proposée aux élèves du 2</a:t>
            </a:r>
            <a:r>
              <a:rPr lang="fr-FR" i="0" baseline="30000" dirty="0" smtClean="0">
                <a:latin typeface="Arial"/>
                <a:cs typeface="Arial"/>
              </a:rPr>
              <a:t>e</a:t>
            </a:r>
            <a:r>
              <a:rPr lang="fr-FR" i="0" baseline="0" dirty="0" smtClean="0">
                <a:latin typeface="Arial"/>
                <a:cs typeface="Arial"/>
              </a:rPr>
              <a:t> cycle, mais qui pourrait être vécue à tous les niveaux.</a:t>
            </a:r>
            <a:endParaRPr lang="fr-FR" i="1" baseline="0" dirty="0" smtClean="0">
              <a:latin typeface="Arial"/>
              <a:cs typeface="Arial"/>
            </a:endParaRPr>
          </a:p>
          <a:p>
            <a:endParaRPr lang="fr-FR" i="0" baseline="0" dirty="0" smtClean="0">
              <a:latin typeface="Arial"/>
              <a:cs typeface="Arial"/>
            </a:endParaRPr>
          </a:p>
          <a:p>
            <a:r>
              <a:rPr lang="fr-FR" i="0" baseline="0" dirty="0" smtClean="0">
                <a:latin typeface="Arial"/>
                <a:cs typeface="Arial"/>
              </a:rPr>
              <a:t>La section </a:t>
            </a:r>
            <a:r>
              <a:rPr lang="fr-FR" i="1" baseline="0" dirty="0" smtClean="0">
                <a:latin typeface="Arial"/>
                <a:cs typeface="Arial"/>
              </a:rPr>
              <a:t>« Commentaires »</a:t>
            </a:r>
            <a:r>
              <a:rPr lang="fr-FR" i="0" baseline="0" dirty="0" smtClean="0">
                <a:latin typeface="Arial"/>
                <a:cs typeface="Arial"/>
              </a:rPr>
              <a:t> qu’on retrouve sous chaque diapositive en affichage normal propose des compléments d’information.</a:t>
            </a:r>
            <a:endParaRPr lang="fr-FR" dirty="0">
              <a:latin typeface="Arial"/>
              <a:cs typeface="Arial"/>
            </a:endParaRPr>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Activité d’apprentissage sur les colles</a:t>
            </a:r>
          </a:p>
          <a:p>
            <a:pPr>
              <a:buFont typeface="Arial"/>
              <a:buChar char="•"/>
            </a:pPr>
            <a:r>
              <a:rPr lang="fr-FR" dirty="0" smtClean="0"/>
              <a:t>On recommande fortement de consulter le site</a:t>
            </a:r>
            <a:r>
              <a:rPr lang="fr-FR" baseline="0" dirty="0" smtClean="0"/>
              <a:t> Web des fabricants des colles utilisées. On y présente presque toujours des informations sur la façon d’utiliser les colles et sur les matériaux qu’elles peuvent coller.</a:t>
            </a:r>
          </a:p>
          <a:p>
            <a:pPr>
              <a:buFont typeface="Arial"/>
              <a:buChar char="•"/>
            </a:pPr>
            <a:r>
              <a:rPr lang="fr-FR" baseline="0" dirty="0" smtClean="0"/>
              <a:t>Au niveau de la progression des apprentissages, il faudra s’assurer que les élèves comprennent bien ce que sont les 3 états de la matière (solide, liquide, gazeux) et puissent décrire la texture d’un matériau (lisse, rugueux, poreux, etc.).</a:t>
            </a:r>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À</a:t>
            </a:r>
            <a:r>
              <a:rPr lang="fr-FR" b="1" baseline="0" dirty="0" smtClean="0"/>
              <a:t> propos de l’hypothèse :</a:t>
            </a:r>
          </a:p>
          <a:p>
            <a:pPr marL="0" marR="0" indent="0" algn="l" defTabSz="457154"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Arial"/>
                <a:cs typeface="Arial"/>
              </a:rPr>
              <a:t>Idéalement, ce qui est écrit dans l’hypothèse doit se retrouver dans la planification de la page 3 du cahier de traces</a:t>
            </a:r>
            <a:r>
              <a:rPr lang="fr-FR" sz="1200" baseline="0" dirty="0" smtClean="0">
                <a:solidFill>
                  <a:schemeClr val="tx1"/>
                </a:solidFill>
                <a:latin typeface="Arial"/>
                <a:cs typeface="Arial"/>
              </a:rPr>
              <a:t> car une hypothèse, en science, doit pouvoir être confirmée ou infirmée par l’expérimentation</a:t>
            </a:r>
            <a:r>
              <a:rPr lang="fr-FR" sz="1200" dirty="0" smtClean="0">
                <a:solidFill>
                  <a:schemeClr val="tx1"/>
                </a:solidFill>
                <a:latin typeface="Arial"/>
                <a:cs typeface="Arial"/>
              </a:rPr>
              <a:t>. </a:t>
            </a:r>
          </a:p>
          <a:p>
            <a:pPr marL="0" marR="0" indent="0" algn="l" defTabSz="457154"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Arial"/>
                <a:cs typeface="Arial"/>
              </a:rPr>
              <a:t>Toutefois, pour des élèves du primaire, il peut être difficile de formuler une hypothèse qui cible un seul critère (un seul facteur expérimental). On propose donc de moduler la rétroaction et l’évaluation en fonction de l’expérience des élèves à planifier leur propre démarche.</a:t>
            </a:r>
            <a:r>
              <a:rPr lang="fr-FR" sz="1200" baseline="0" dirty="0" smtClean="0">
                <a:solidFill>
                  <a:schemeClr val="tx1"/>
                </a:solidFill>
                <a:latin typeface="Arial"/>
                <a:cs typeface="Arial"/>
              </a:rPr>
              <a:t> Une hypothèse bien justifiée peut être évaluée positivement tout en éveillant l’élève sur le fait qu’il doive faire attention de cibler un seul critère pour tester les colles et déterminer laquelle est la meilleure.</a:t>
            </a:r>
            <a:endParaRPr lang="fr-FR" sz="1200" dirty="0" smtClean="0">
              <a:solidFill>
                <a:schemeClr val="tx1"/>
              </a:solidFill>
              <a:latin typeface="Arial"/>
              <a:cs typeface="Arial"/>
            </a:endParaRPr>
          </a:p>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D’autres facteurs expérimentaux</a:t>
            </a:r>
            <a:r>
              <a:rPr lang="fr-FR" b="1" baseline="0" dirty="0" smtClean="0"/>
              <a:t> qu’on peut tester :</a:t>
            </a:r>
          </a:p>
          <a:p>
            <a:pPr>
              <a:buFont typeface="Arial"/>
              <a:buChar char="•"/>
            </a:pPr>
            <a:r>
              <a:rPr lang="fr-FR" b="0" baseline="0" dirty="0" smtClean="0"/>
              <a:t>Les matériaux qui peuvent être collés sur du carton;</a:t>
            </a:r>
          </a:p>
          <a:p>
            <a:pPr>
              <a:buFont typeface="Arial"/>
              <a:buChar char="•"/>
            </a:pPr>
            <a:r>
              <a:rPr lang="fr-FR" b="0" baseline="0" dirty="0" smtClean="0"/>
              <a:t>Le poids qui peut être soutenu par le matériau collé x minute(s) après le collage;</a:t>
            </a:r>
          </a:p>
          <a:p>
            <a:pPr>
              <a:buFont typeface="Arial"/>
              <a:buChar char="•"/>
            </a:pPr>
            <a:r>
              <a:rPr lang="fr-FR" b="0" baseline="0" dirty="0" smtClean="0"/>
              <a:t>La vitesse à laquelle on peut laver le dessus d’un pupitre souillé avec les colles;</a:t>
            </a:r>
          </a:p>
          <a:p>
            <a:pPr>
              <a:buFont typeface="Arial"/>
              <a:buChar char="•"/>
            </a:pPr>
            <a:r>
              <a:rPr lang="fr-FR" b="0" baseline="0" dirty="0" smtClean="0"/>
              <a:t>La transparence de la colle après le séchage;</a:t>
            </a:r>
          </a:p>
          <a:p>
            <a:pPr>
              <a:buFont typeface="Arial"/>
              <a:buChar char="•"/>
            </a:pPr>
            <a:r>
              <a:rPr lang="fr-FR" b="0" baseline="0" dirty="0" smtClean="0"/>
              <a:t>Et bien d’autres encore!</a:t>
            </a:r>
            <a:endParaRPr lang="fr-FR" b="0"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D21D778-B565-4D7E-94D7-64010A445B68}" type="datetimeFigureOut">
              <a:rPr lang="en-US" smtClean="0"/>
              <a:pPr/>
              <a:t>14/04/15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fr-CA" smtClean="0"/>
              <a:t>Cliquez et modifiez le titre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C5D7800F-ED33-4A55-872C-F1E2CF63B167}" type="datetime1">
              <a:rPr lang="fr-FR" smtClean="0"/>
              <a:pPr/>
              <a:t>14/04/15</a:t>
            </a:fld>
            <a:endParaRPr lang="fr-FR"/>
          </a:p>
        </p:txBody>
      </p:sp>
      <p:sp>
        <p:nvSpPr>
          <p:cNvPr id="4" name="Footer Placeholder 3"/>
          <p:cNvSpPr>
            <a:spLocks noGrp="1"/>
          </p:cNvSpPr>
          <p:nvPr>
            <p:ph type="ftr" sz="quarter" idx="11"/>
          </p:nvPr>
        </p:nvSpPr>
        <p:spPr/>
        <p:txBody>
          <a:bodyPr/>
          <a:lstStyle/>
          <a:p>
            <a:r>
              <a:rPr lang="fr-FR" smtClean="0"/>
              <a:t>
              </a:t>
            </a:r>
            <a:endParaRPr lang="fr-FR"/>
          </a:p>
        </p:txBody>
      </p:sp>
      <p:sp>
        <p:nvSpPr>
          <p:cNvPr id="5" name="Slide Number Placeholder 4"/>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89F90-FBE0-40FF-ACC1-F9FEE7C4DE13}" type="datetime1">
              <a:rPr lang="fr-FR" smtClean="0"/>
              <a:pPr/>
              <a:t>14/04/15</a:t>
            </a:fld>
            <a:endParaRPr lang="fr-FR"/>
          </a:p>
        </p:txBody>
      </p:sp>
      <p:sp>
        <p:nvSpPr>
          <p:cNvPr id="3" name="Footer Placeholder 2"/>
          <p:cNvSpPr>
            <a:spLocks noGrp="1"/>
          </p:cNvSpPr>
          <p:nvPr>
            <p:ph type="ftr" sz="quarter" idx="11"/>
          </p:nvPr>
        </p:nvSpPr>
        <p:spPr/>
        <p:txBody>
          <a:bodyPr/>
          <a:lstStyle/>
          <a:p>
            <a:r>
              <a:rPr lang="fr-FR" smtClean="0"/>
              <a:t>
              </a:t>
            </a:r>
            <a:endParaRPr lang="fr-FR"/>
          </a:p>
        </p:txBody>
      </p:sp>
      <p:sp>
        <p:nvSpPr>
          <p:cNvPr id="4" name="Slide Number Placeholder 3"/>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fr-CA" smtClean="0"/>
              <a:t>Cliquez et modifiez le titre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244C6E4D-6501-4890-AD5C-63A441F7EFF6}" type="datetime1">
              <a:rPr lang="fr-FR" smtClean="0"/>
              <a:pPr/>
              <a:t>14/04/15</a:t>
            </a:fld>
            <a:endParaRPr lang="fr-FR"/>
          </a:p>
        </p:txBody>
      </p:sp>
      <p:sp>
        <p:nvSpPr>
          <p:cNvPr id="6" name="Footer Placeholder 5"/>
          <p:cNvSpPr>
            <a:spLocks noGrp="1"/>
          </p:cNvSpPr>
          <p:nvPr>
            <p:ph type="ftr" sz="quarter" idx="11"/>
          </p:nvPr>
        </p:nvSpPr>
        <p:spPr/>
        <p:txBody>
          <a:bodyPr/>
          <a:lstStyle/>
          <a:p>
            <a:r>
              <a:rPr lang="fr-FR" smtClean="0"/>
              <a:t>
              </a:t>
            </a:r>
            <a:endParaRPr lang="fr-FR"/>
          </a:p>
        </p:txBody>
      </p:sp>
      <p:sp>
        <p:nvSpPr>
          <p:cNvPr id="7" name="Slide Number Placeholder 6"/>
          <p:cNvSpPr>
            <a:spLocks noGrp="1"/>
          </p:cNvSpPr>
          <p:nvPr>
            <p:ph type="sldNum" sz="quarter" idx="12"/>
          </p:nvPr>
        </p:nvSpPr>
        <p:spPr/>
        <p:txBody>
          <a:bodyPr/>
          <a:lstStyle/>
          <a:p>
            <a:fld id="{B1AA4845-A08A-4DF4-8D99-E2E7B6D41C67}"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age avec légen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BD7A5A-4508-41A3-A542-021284F44FD2}" type="datetime1">
              <a:rPr lang="fr-FR" smtClean="0"/>
              <a:pPr/>
              <a:t>14/04/15</a:t>
            </a:fld>
            <a:endParaRPr lang="fr-FR"/>
          </a:p>
        </p:txBody>
      </p:sp>
      <p:sp>
        <p:nvSpPr>
          <p:cNvPr id="6" name="Footer Placeholder 5"/>
          <p:cNvSpPr>
            <a:spLocks noGrp="1"/>
          </p:cNvSpPr>
          <p:nvPr>
            <p:ph type="ftr" sz="quarter" idx="11"/>
          </p:nvPr>
        </p:nvSpPr>
        <p:spPr/>
        <p:txBody>
          <a:bodyPr/>
          <a:lstStyle/>
          <a:p>
            <a:r>
              <a:rPr lang="fr-FR" smtClean="0"/>
              <a:t>
              </a:t>
            </a:r>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fr-CA" smtClean="0"/>
              <a:t>Cliquez et modifiez le titre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fr-CA" smtClean="0"/>
              <a:t>Cliquez et modifiez le titre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5D6049BC-90DD-4F53-902A-0D72503E5497}" type="datetime1">
              <a:rPr lang="fr-FR" smtClean="0"/>
              <a:pPr/>
              <a:t>14/04/15</a:t>
            </a:fld>
            <a:endParaRPr lang="fr-FR"/>
          </a:p>
        </p:txBody>
      </p:sp>
      <p:sp>
        <p:nvSpPr>
          <p:cNvPr id="5" name="Footer Placeholder 4"/>
          <p:cNvSpPr>
            <a:spLocks noGrp="1"/>
          </p:cNvSpPr>
          <p:nvPr>
            <p:ph type="ftr" sz="quarter" idx="11"/>
          </p:nvPr>
        </p:nvSpPr>
        <p:spPr/>
        <p:txBody>
          <a:bodyPr/>
          <a:lstStyle/>
          <a:p>
            <a:r>
              <a:rPr lang="fr-FR" smtClean="0"/>
              <a:t>
              </a:t>
            </a:r>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42D58EEC-9731-49DD-91E8-494A93B2DEC9}" type="datetime1">
              <a:rPr lang="fr-FR" smtClean="0"/>
              <a:pPr/>
              <a:t>14/04/15</a:t>
            </a:fld>
            <a:endParaRPr lang="fr-FR"/>
          </a:p>
        </p:txBody>
      </p:sp>
      <p:sp>
        <p:nvSpPr>
          <p:cNvPr id="5" name="Footer Placeholder 4"/>
          <p:cNvSpPr>
            <a:spLocks noGrp="1"/>
          </p:cNvSpPr>
          <p:nvPr>
            <p:ph type="ftr" sz="quarter" idx="11"/>
          </p:nvPr>
        </p:nvSpPr>
        <p:spPr/>
        <p:txBody>
          <a:bodyPr/>
          <a:lstStyle/>
          <a:p>
            <a:r>
              <a:rPr lang="fr-FR" smtClean="0"/>
              <a:t>
              </a:t>
            </a:r>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7500C05C-B3EA-49FC-922A-1D3FFA7FF7F2}" type="datetime1">
              <a:rPr lang="fr-FR" smtClean="0"/>
              <a:pPr/>
              <a:t>14/04/15</a:t>
            </a:fld>
            <a:endParaRPr lang="fr-FR"/>
          </a:p>
        </p:txBody>
      </p:sp>
      <p:sp>
        <p:nvSpPr>
          <p:cNvPr id="5" name="Footer Placeholder 4"/>
          <p:cNvSpPr>
            <a:spLocks noGrp="1"/>
          </p:cNvSpPr>
          <p:nvPr>
            <p:ph type="ftr" sz="quarter" idx="11"/>
          </p:nvPr>
        </p:nvSpPr>
        <p:spPr/>
        <p:txBody>
          <a:bodyPr/>
          <a:lstStyle/>
          <a:p>
            <a:r>
              <a:rPr lang="fr-FR" smtClean="0"/>
              <a:t>
              </a:t>
            </a:r>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e de titre avec imag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6690622F-2886-4428-9227-475DC6DA1737}" type="datetime1">
              <a:rPr lang="fr-FR" smtClean="0"/>
              <a:pPr/>
              <a:t>14/04/15</a:t>
            </a:fld>
            <a:endParaRPr lang="fr-F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fr-F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EBF5CD18-686B-47A9-AFD5-66CE5FA52A66}" type="slidenum">
              <a:rPr lang="fr-FR" smtClean="0"/>
              <a:pPr/>
              <a:t>‹#›</a:t>
            </a:fld>
            <a:endParaRPr lang="fr-F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fr-CA" smtClean="0"/>
              <a:t>Cliquez et modifiez le titre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fr-CA" smtClean="0"/>
              <a:t>Cliquez sur l'icône pour ajouter une image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fr-CA" smtClean="0"/>
              <a:t>Cliquez et modifiez le titre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9D21D778-B565-4D7E-94D7-64010A445B68}" type="datetimeFigureOut">
              <a:rPr lang="en-US" smtClean="0"/>
              <a:pPr/>
              <a:t>14/04/15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kumimoji="0"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EFE21C87-FA30-4C7E-9CC2-3E29C7E6D70C}" type="datetime1">
              <a:rPr lang="fr-FR" smtClean="0"/>
              <a:pPr/>
              <a:t>14/04/15</a:t>
            </a:fld>
            <a:endParaRPr lang="fr-FR"/>
          </a:p>
        </p:txBody>
      </p:sp>
      <p:sp>
        <p:nvSpPr>
          <p:cNvPr id="6" name="Footer Placeholder 5"/>
          <p:cNvSpPr>
            <a:spLocks noGrp="1"/>
          </p:cNvSpPr>
          <p:nvPr>
            <p:ph type="ftr" sz="quarter" idx="11"/>
          </p:nvPr>
        </p:nvSpPr>
        <p:spPr/>
        <p:txBody>
          <a:bodyPr/>
          <a:lstStyle/>
          <a:p>
            <a:r>
              <a:rPr lang="fr-FR" smtClean="0"/>
              <a:t>
              </a:t>
            </a:r>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7" name="Date Placeholder 6"/>
          <p:cNvSpPr>
            <a:spLocks noGrp="1"/>
          </p:cNvSpPr>
          <p:nvPr>
            <p:ph type="dt" sz="half" idx="10"/>
          </p:nvPr>
        </p:nvSpPr>
        <p:spPr/>
        <p:txBody>
          <a:bodyPr/>
          <a:lstStyle/>
          <a:p>
            <a:fld id="{FE61A93B-C135-4A78-A62B-B7D890B1D77D}" type="datetime1">
              <a:rPr lang="fr-FR" smtClean="0"/>
              <a:pPr/>
              <a:t>14/04/15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6690622F-2886-4428-9227-475DC6DA1737}"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6690622F-2886-4428-9227-475DC6DA1737}"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6690622F-2886-4428-9227-475DC6DA1737}" type="datetime1">
              <a:rPr lang="fr-FR" smtClean="0"/>
              <a:pPr/>
              <a:t>14/04/15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BF5CD18-686B-47A9-AFD5-66CE5FA52A66}" type="slidenum">
              <a:rPr lang="fr-FR" smtClean="0"/>
              <a:pPr/>
              <a:t>‹#›</a:t>
            </a:fld>
            <a:endParaRPr lang="fr-F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6690622F-2886-4428-9227-475DC6DA1737}" type="datetime1">
              <a:rPr lang="fr-FR" smtClean="0"/>
              <a:pPr/>
              <a:t>14/04/15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EBF5CD18-686B-47A9-AFD5-66CE5FA52A6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6" r:id="rId14"/>
    <p:sldLayoutId id="2147484497"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62100" y="685800"/>
            <a:ext cx="6172200" cy="3886200"/>
          </a:xfrm>
        </p:spPr>
        <p:txBody>
          <a:bodyPr anchor="t">
            <a:noAutofit/>
          </a:bodyPr>
          <a:lstStyle/>
          <a:p>
            <a:pPr algn="ctr"/>
            <a:r>
              <a:rPr lang="fr-FR" sz="4000" dirty="0" smtClean="0">
                <a:solidFill>
                  <a:srgbClr val="000000"/>
                </a:solidFill>
              </a:rPr>
              <a:t>Enseigner</a:t>
            </a:r>
            <a:br>
              <a:rPr lang="fr-FR" sz="4000" dirty="0" smtClean="0">
                <a:solidFill>
                  <a:srgbClr val="000000"/>
                </a:solidFill>
              </a:rPr>
            </a:br>
            <a:r>
              <a:rPr lang="fr-FR" sz="4000" dirty="0" smtClean="0">
                <a:solidFill>
                  <a:srgbClr val="000000"/>
                </a:solidFill>
              </a:rPr>
              <a:t> </a:t>
            </a:r>
            <a:r>
              <a:rPr lang="fr-FR" sz="4000" i="1" dirty="0" smtClean="0">
                <a:solidFill>
                  <a:srgbClr val="000000"/>
                </a:solidFill>
              </a:rPr>
              <a:t>Science et technologie</a:t>
            </a:r>
            <a:br>
              <a:rPr lang="fr-FR" sz="4000" i="1" dirty="0" smtClean="0">
                <a:solidFill>
                  <a:srgbClr val="000000"/>
                </a:solidFill>
              </a:rPr>
            </a:br>
            <a:r>
              <a:rPr lang="fr-FR" sz="4000" dirty="0" smtClean="0">
                <a:solidFill>
                  <a:srgbClr val="000000"/>
                </a:solidFill>
              </a:rPr>
              <a:t>au primaire</a:t>
            </a:r>
            <a:br>
              <a:rPr lang="fr-FR" sz="4000" dirty="0" smtClean="0">
                <a:solidFill>
                  <a:srgbClr val="000000"/>
                </a:solidFill>
              </a:rPr>
            </a:br>
            <a:r>
              <a:rPr lang="fr-FR" sz="4000" dirty="0" smtClean="0">
                <a:solidFill>
                  <a:srgbClr val="000000"/>
                </a:solidFill>
              </a:rPr>
              <a:t/>
            </a:r>
            <a:br>
              <a:rPr lang="fr-FR" sz="4000" dirty="0" smtClean="0">
                <a:solidFill>
                  <a:srgbClr val="000000"/>
                </a:solidFill>
              </a:rPr>
            </a:br>
            <a:r>
              <a:rPr lang="fr-FR" sz="4800" b="1" dirty="0" smtClean="0">
                <a:solidFill>
                  <a:srgbClr val="000000"/>
                </a:solidFill>
              </a:rPr>
              <a:t>L’art des colles</a:t>
            </a:r>
            <a:r>
              <a:rPr lang="fr-FR" sz="4000" dirty="0" smtClean="0">
                <a:solidFill>
                  <a:srgbClr val="000000"/>
                </a:solidFill>
              </a:rPr>
              <a:t/>
            </a:r>
            <a:br>
              <a:rPr lang="fr-FR" sz="4000" dirty="0" smtClean="0">
                <a:solidFill>
                  <a:srgbClr val="000000"/>
                </a:solidFill>
              </a:rPr>
            </a:br>
            <a:r>
              <a:rPr lang="fr-FR" sz="2800" dirty="0" smtClean="0">
                <a:solidFill>
                  <a:srgbClr val="000000"/>
                </a:solidFill>
              </a:rPr>
              <a:t>Exploration de la SAÉ</a:t>
            </a:r>
            <a:endParaRPr lang="fr-FR" sz="4000" dirty="0">
              <a:solidFill>
                <a:srgbClr val="000000"/>
              </a:solidFill>
            </a:endParaRPr>
          </a:p>
        </p:txBody>
      </p:sp>
      <p:pic>
        <p:nvPicPr>
          <p:cNvPr id="4" name="Picture 5" descr="logoCDP_couleur"/>
          <p:cNvPicPr>
            <a:picLocks noChangeAspect="1" noChangeArrowheads="1"/>
          </p:cNvPicPr>
          <p:nvPr/>
        </p:nvPicPr>
        <p:blipFill>
          <a:blip r:embed="rId4"/>
          <a:srcRect/>
          <a:stretch>
            <a:fillRect/>
          </a:stretch>
        </p:blipFill>
        <p:spPr bwMode="auto">
          <a:xfrm>
            <a:off x="6146006" y="5484964"/>
            <a:ext cx="2490787" cy="1200150"/>
          </a:xfrm>
          <a:prstGeom prst="rect">
            <a:avLst/>
          </a:prstGeom>
          <a:noFill/>
          <a:ln w="9525">
            <a:noFill/>
            <a:miter lim="800000"/>
            <a:headEnd/>
            <a:tailEnd/>
          </a:ln>
        </p:spPr>
      </p:pic>
      <p:sp>
        <p:nvSpPr>
          <p:cNvPr id="5" name="ZoneTexte 4"/>
          <p:cNvSpPr txBox="1"/>
          <p:nvPr/>
        </p:nvSpPr>
        <p:spPr>
          <a:xfrm>
            <a:off x="0" y="5761792"/>
            <a:ext cx="4648200" cy="646323"/>
          </a:xfrm>
          <a:prstGeom prst="rect">
            <a:avLst/>
          </a:prstGeom>
          <a:noFill/>
        </p:spPr>
        <p:txBody>
          <a:bodyPr wrap="square" lIns="91430" tIns="45716" rIns="91430" bIns="45716" rtlCol="0">
            <a:spAutoFit/>
          </a:bodyPr>
          <a:lstStyle/>
          <a:p>
            <a:pPr algn="ctr"/>
            <a:r>
              <a:rPr lang="fr-FR" i="1" dirty="0" smtClean="0">
                <a:solidFill>
                  <a:srgbClr val="000000"/>
                </a:solidFill>
                <a:latin typeface="+mj-lt"/>
                <a:cs typeface="Courier"/>
              </a:rPr>
              <a:t>Plan de formation au primaire</a:t>
            </a:r>
            <a:endParaRPr lang="fr-FR" i="1" dirty="0" smtClean="0">
              <a:solidFill>
                <a:srgbClr val="000000"/>
              </a:solidFill>
              <a:latin typeface="+mj-lt"/>
              <a:cs typeface="Courier"/>
            </a:endParaRPr>
          </a:p>
          <a:p>
            <a:pPr algn="ctr"/>
            <a:r>
              <a:rPr lang="fr-FR" dirty="0" smtClean="0">
                <a:solidFill>
                  <a:srgbClr val="000000"/>
                </a:solidFill>
                <a:latin typeface="+mj-lt"/>
                <a:cs typeface="Courier"/>
              </a:rPr>
              <a:t>Printemps </a:t>
            </a:r>
            <a:r>
              <a:rPr lang="fr-FR" dirty="0" smtClean="0">
                <a:solidFill>
                  <a:srgbClr val="000000"/>
                </a:solidFill>
                <a:latin typeface="+mj-lt"/>
                <a:cs typeface="Courier"/>
              </a:rPr>
              <a:t>2015</a:t>
            </a:r>
            <a:endParaRPr lang="fr-FR" dirty="0">
              <a:solidFill>
                <a:srgbClr val="000000"/>
              </a:solidFill>
              <a:latin typeface="+mj-lt"/>
              <a:cs typeface="Courie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Maintenant, c’est le temps d’essayer!</a:t>
            </a:r>
            <a:endParaRPr lang="fr-FR" dirty="0"/>
          </a:p>
        </p:txBody>
      </p:sp>
      <p:sp>
        <p:nvSpPr>
          <p:cNvPr id="3" name="Espace réservé du texte 2"/>
          <p:cNvSpPr>
            <a:spLocks noGrp="1"/>
          </p:cNvSpPr>
          <p:nvPr>
            <p:ph type="body" idx="1"/>
          </p:nvPr>
        </p:nvSpPr>
        <p:spPr>
          <a:xfrm>
            <a:off x="2209801" y="3429000"/>
            <a:ext cx="4876799" cy="1371600"/>
          </a:xfrm>
        </p:spPr>
        <p:style>
          <a:lnRef idx="1">
            <a:schemeClr val="accent2"/>
          </a:lnRef>
          <a:fillRef idx="3">
            <a:schemeClr val="accent2"/>
          </a:fillRef>
          <a:effectRef idx="2">
            <a:schemeClr val="accent2"/>
          </a:effectRef>
          <a:fontRef idx="minor">
            <a:schemeClr val="lt1"/>
          </a:fontRef>
        </p:style>
        <p:txBody>
          <a:bodyPr>
            <a:normAutofit/>
          </a:bodyPr>
          <a:lstStyle/>
          <a:p>
            <a:endParaRPr lang="fr-FR" sz="2800" b="1" dirty="0" smtClean="0">
              <a:latin typeface="Arial"/>
              <a:cs typeface="Arial"/>
            </a:endParaRPr>
          </a:p>
          <a:p>
            <a:r>
              <a:rPr lang="fr-FR" sz="2800" b="1" dirty="0" smtClean="0">
                <a:latin typeface="Arial"/>
                <a:cs typeface="Arial"/>
              </a:rPr>
              <a:t>Vous avez 10 minutes.</a:t>
            </a:r>
            <a:endParaRPr lang="fr-FR" sz="2800" b="1"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791712" y="1066799"/>
            <a:ext cx="4321546" cy="5512797"/>
          </a:xfrm>
          <a:prstGeom prst="rect">
            <a:avLst/>
          </a:prstGeom>
        </p:spPr>
      </p:pic>
      <p:sp>
        <p:nvSpPr>
          <p:cNvPr id="2" name="Titre 1"/>
          <p:cNvSpPr>
            <a:spLocks noGrp="1"/>
          </p:cNvSpPr>
          <p:nvPr>
            <p:ph type="title"/>
          </p:nvPr>
        </p:nvSpPr>
        <p:spPr>
          <a:xfrm>
            <a:off x="726141" y="314979"/>
            <a:ext cx="7691719" cy="751821"/>
          </a:xfrm>
        </p:spPr>
        <p:txBody>
          <a:bodyPr/>
          <a:lstStyle/>
          <a:p>
            <a:r>
              <a:rPr lang="fr-FR" sz="4000" dirty="0" smtClean="0"/>
              <a:t>Les résultats</a:t>
            </a:r>
            <a:endParaRPr lang="fr-FR" sz="4000" dirty="0"/>
          </a:p>
        </p:txBody>
      </p:sp>
      <p:sp>
        <p:nvSpPr>
          <p:cNvPr id="5" name="Bulle rectangulaire à coins arrondis 4"/>
          <p:cNvSpPr/>
          <p:nvPr/>
        </p:nvSpPr>
        <p:spPr>
          <a:xfrm>
            <a:off x="4893687" y="1905000"/>
            <a:ext cx="4038600" cy="1752600"/>
          </a:xfrm>
          <a:prstGeom prst="wedgeRoundRectCallout">
            <a:avLst>
              <a:gd name="adj1" fmla="val -60770"/>
              <a:gd name="adj2" fmla="val -29355"/>
              <a:gd name="adj3" fmla="val 16667"/>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fr-FR" sz="1600" dirty="0" smtClean="0">
                <a:solidFill>
                  <a:srgbClr val="000000"/>
                </a:solidFill>
                <a:latin typeface="Arial"/>
                <a:cs typeface="Arial"/>
              </a:rPr>
              <a:t>Comme résultats, on peut avoir des mesures, mais aussi des observations.</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La présentation peut donc se faire à l’aide d’un tableau de données, mais aussi avec du texte, des photos, des dessins.</a:t>
            </a:r>
            <a:endParaRPr lang="fr-FR" sz="1600" dirty="0">
              <a:solidFill>
                <a:srgbClr val="000000"/>
              </a:solidFill>
              <a:latin typeface="Arial"/>
              <a:cs typeface="Arial"/>
            </a:endParaRPr>
          </a:p>
        </p:txBody>
      </p:sp>
      <p:sp>
        <p:nvSpPr>
          <p:cNvPr id="7" name="Pensées 6"/>
          <p:cNvSpPr/>
          <p:nvPr/>
        </p:nvSpPr>
        <p:spPr>
          <a:xfrm>
            <a:off x="93087" y="5105400"/>
            <a:ext cx="4800600" cy="1474196"/>
          </a:xfrm>
          <a:prstGeom prst="cloudCallout">
            <a:avLst>
              <a:gd name="adj1" fmla="val 49419"/>
              <a:gd name="adj2" fmla="val -57031"/>
            </a:avLst>
          </a:prstGeom>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0000"/>
                </a:solidFill>
                <a:latin typeface="Arial"/>
                <a:cs typeface="Arial"/>
              </a:rPr>
              <a:t>Il est aussi possible que le test planifié ne permette pas de déterminer si une colle est meilleure que l’autre…</a:t>
            </a:r>
            <a:endParaRPr lang="fr-FR" sz="1600" dirty="0">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26141" y="314979"/>
            <a:ext cx="7691719" cy="751821"/>
          </a:xfrm>
        </p:spPr>
        <p:txBody>
          <a:bodyPr/>
          <a:lstStyle/>
          <a:p>
            <a:r>
              <a:rPr lang="fr-FR" sz="3200" dirty="0" smtClean="0"/>
              <a:t>Les résultats : un exemple de résultats présentés à l’aide de photos</a:t>
            </a:r>
            <a:endParaRPr lang="fr-FR" sz="3200" dirty="0"/>
          </a:p>
        </p:txBody>
      </p:sp>
      <p:pic>
        <p:nvPicPr>
          <p:cNvPr id="9" name="Image 8" descr="2014-05-12 15.39.31.jpg"/>
          <p:cNvPicPr>
            <a:picLocks noChangeAspect="1"/>
          </p:cNvPicPr>
          <p:nvPr/>
        </p:nvPicPr>
        <p:blipFill>
          <a:blip r:embed="rId2"/>
          <a:stretch>
            <a:fillRect/>
          </a:stretch>
        </p:blipFill>
        <p:spPr>
          <a:xfrm>
            <a:off x="3187700" y="4038601"/>
            <a:ext cx="5359400" cy="2428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descr="2014-05-12 15.39.45.jpg"/>
          <p:cNvPicPr>
            <a:picLocks noChangeAspect="1"/>
          </p:cNvPicPr>
          <p:nvPr/>
        </p:nvPicPr>
        <p:blipFill>
          <a:blip r:embed="rId3"/>
          <a:stretch>
            <a:fillRect/>
          </a:stretch>
        </p:blipFill>
        <p:spPr>
          <a:xfrm>
            <a:off x="3183100" y="1371600"/>
            <a:ext cx="5364000" cy="231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Bulle rectangulaire à coins arrondis 10"/>
          <p:cNvSpPr/>
          <p:nvPr/>
        </p:nvSpPr>
        <p:spPr>
          <a:xfrm>
            <a:off x="152400" y="3048000"/>
            <a:ext cx="2667000" cy="2819399"/>
          </a:xfrm>
          <a:prstGeom prst="wedgeRoundRectCallout">
            <a:avLst>
              <a:gd name="adj1" fmla="val 61979"/>
              <a:gd name="adj2" fmla="val -1883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buFont typeface="Arial"/>
              <a:buChar char="•"/>
            </a:pPr>
            <a:r>
              <a:rPr lang="fr-FR" sz="1600" dirty="0" smtClean="0">
                <a:solidFill>
                  <a:schemeClr val="tx1"/>
                </a:solidFill>
                <a:latin typeface="Arial"/>
                <a:cs typeface="Arial"/>
              </a:rPr>
              <a:t>Le support : du carton à affiches</a:t>
            </a:r>
          </a:p>
          <a:p>
            <a:pPr>
              <a:buFont typeface="Arial"/>
              <a:buChar char="•"/>
            </a:pPr>
            <a:r>
              <a:rPr lang="fr-FR" sz="1600" dirty="0" smtClean="0">
                <a:solidFill>
                  <a:schemeClr val="tx1"/>
                </a:solidFill>
                <a:latin typeface="Arial"/>
                <a:cs typeface="Arial"/>
              </a:rPr>
              <a:t>Le matériau collé : du papier construction</a:t>
            </a:r>
          </a:p>
          <a:p>
            <a:pPr>
              <a:buFont typeface="Arial"/>
              <a:buChar char="•"/>
            </a:pPr>
            <a:r>
              <a:rPr lang="fr-FR" sz="1600" dirty="0" smtClean="0">
                <a:solidFill>
                  <a:schemeClr val="tx1"/>
                </a:solidFill>
                <a:latin typeface="Arial"/>
                <a:cs typeface="Arial"/>
              </a:rPr>
              <a:t>Le facteur expérimental testé : le temps d’adhésion (en minutes au début, et puis en secondes pour la colle en bâton).</a:t>
            </a:r>
            <a:endParaRPr lang="fr-FR" sz="1600" dirty="0">
              <a:solidFill>
                <a:schemeClr val="tx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28600" y="2438400"/>
            <a:ext cx="4204245" cy="2723919"/>
          </a:xfrm>
          <a:prstGeom prst="rect">
            <a:avLst/>
          </a:prstGeom>
          <a:ln w="3175" cmpd="sng">
            <a:solidFill>
              <a:schemeClr val="accent1"/>
            </a:solidFill>
          </a:ln>
          <a:effectLst>
            <a:outerShdw blurRad="50800" dist="38100" dir="2700000">
              <a:srgbClr val="000000">
                <a:alpha val="43000"/>
              </a:srgbClr>
            </a:outerShdw>
          </a:effectLst>
        </p:spPr>
      </p:pic>
      <p:sp>
        <p:nvSpPr>
          <p:cNvPr id="2" name="Titre 1"/>
          <p:cNvSpPr>
            <a:spLocks noGrp="1"/>
          </p:cNvSpPr>
          <p:nvPr>
            <p:ph type="title"/>
          </p:nvPr>
        </p:nvSpPr>
        <p:spPr>
          <a:xfrm>
            <a:off x="228600" y="314979"/>
            <a:ext cx="7691719" cy="904221"/>
          </a:xfrm>
        </p:spPr>
        <p:txBody>
          <a:bodyPr/>
          <a:lstStyle/>
          <a:p>
            <a:pPr algn="l"/>
            <a:r>
              <a:rPr lang="fr-FR" sz="2800" dirty="0" smtClean="0">
                <a:solidFill>
                  <a:srgbClr val="000000"/>
                </a:solidFill>
              </a:rPr>
              <a:t>En page 5 : on complète le processus et on utilise des « raccourcis pédagogiques », au besoin.</a:t>
            </a:r>
            <a:endParaRPr lang="fr-FR" sz="2800" dirty="0">
              <a:solidFill>
                <a:srgbClr val="000000"/>
              </a:solidFill>
            </a:endParaRPr>
          </a:p>
        </p:txBody>
      </p:sp>
      <p:pic>
        <p:nvPicPr>
          <p:cNvPr id="5" name="Image 4"/>
          <p:cNvPicPr>
            <a:picLocks noChangeAspect="1"/>
          </p:cNvPicPr>
          <p:nvPr/>
        </p:nvPicPr>
        <p:blipFill>
          <a:blip r:embed="rId4"/>
          <a:stretch>
            <a:fillRect/>
          </a:stretch>
        </p:blipFill>
        <p:spPr>
          <a:xfrm>
            <a:off x="4114800" y="1447800"/>
            <a:ext cx="4527550" cy="47283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14401" y="553386"/>
            <a:ext cx="4625468" cy="61420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re 1"/>
          <p:cNvSpPr>
            <a:spLocks noGrp="1"/>
          </p:cNvSpPr>
          <p:nvPr>
            <p:ph type="title"/>
          </p:nvPr>
        </p:nvSpPr>
        <p:spPr>
          <a:xfrm>
            <a:off x="726141" y="152400"/>
            <a:ext cx="7691719" cy="1143000"/>
          </a:xfrm>
        </p:spPr>
        <p:txBody>
          <a:bodyPr anchor="t"/>
          <a:lstStyle/>
          <a:p>
            <a:r>
              <a:rPr lang="fr-FR" sz="4400" dirty="0" smtClean="0">
                <a:solidFill>
                  <a:srgbClr val="6B4A0B"/>
                </a:solidFill>
              </a:rPr>
              <a:t>Finalement, on complète le bilan des apprentissages.</a:t>
            </a:r>
            <a:endParaRPr lang="fr-FR" sz="4400" dirty="0">
              <a:solidFill>
                <a:srgbClr val="6B4A0B"/>
              </a:solidFill>
            </a:endParaRPr>
          </a:p>
        </p:txBody>
      </p:sp>
      <p:sp>
        <p:nvSpPr>
          <p:cNvPr id="4" name="Bulle rectangulaire à coins arrondis 3"/>
          <p:cNvSpPr/>
          <p:nvPr/>
        </p:nvSpPr>
        <p:spPr>
          <a:xfrm>
            <a:off x="4876800" y="4381500"/>
            <a:ext cx="4038600" cy="1143000"/>
          </a:xfrm>
          <a:prstGeom prst="wedgeRoundRectCallout">
            <a:avLst>
              <a:gd name="adj1" fmla="val -43159"/>
              <a:gd name="adj2" fmla="val 79371"/>
              <a:gd name="adj3" fmla="val 16667"/>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0" anchor="ctr"/>
          <a:lstStyle/>
          <a:p>
            <a:r>
              <a:rPr lang="fr-FR" sz="1600" dirty="0" smtClean="0">
                <a:solidFill>
                  <a:srgbClr val="000000"/>
                </a:solidFill>
                <a:latin typeface="Arial"/>
                <a:cs typeface="Arial"/>
              </a:rPr>
              <a:t>Sur les colles?</a:t>
            </a:r>
          </a:p>
          <a:p>
            <a:r>
              <a:rPr lang="fr-FR" sz="1600" dirty="0" smtClean="0">
                <a:solidFill>
                  <a:srgbClr val="000000"/>
                </a:solidFill>
                <a:latin typeface="Arial"/>
                <a:cs typeface="Arial"/>
              </a:rPr>
              <a:t>Des techniques?</a:t>
            </a:r>
          </a:p>
          <a:p>
            <a:r>
              <a:rPr lang="fr-FR" sz="1600" dirty="0" smtClean="0">
                <a:solidFill>
                  <a:srgbClr val="000000"/>
                </a:solidFill>
                <a:latin typeface="Arial"/>
                <a:cs typeface="Arial"/>
              </a:rPr>
              <a:t>Sur les facteurs expérimentaux?</a:t>
            </a:r>
            <a:endParaRPr lang="fr-FR" sz="16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bg1"/>
                </a:solidFill>
              </a:rPr>
              <a:t>À propos du défi proposé…</a:t>
            </a:r>
            <a:endParaRPr lang="fr-FR" dirty="0">
              <a:solidFill>
                <a:schemeClr val="bg1"/>
              </a:solidFill>
            </a:endParaRPr>
          </a:p>
        </p:txBody>
      </p:sp>
      <p:sp>
        <p:nvSpPr>
          <p:cNvPr id="4" name="Sous-titre 3"/>
          <p:cNvSpPr>
            <a:spLocks noGrp="1"/>
          </p:cNvSpPr>
          <p:nvPr>
            <p:ph type="subTitle" idx="1"/>
          </p:nvPr>
        </p:nvSpPr>
        <p:spPr/>
        <p:txBody>
          <a:bodyPr>
            <a:normAutofit fontScale="85000" lnSpcReduction="10000"/>
          </a:bodyPr>
          <a:lstStyle/>
          <a:p>
            <a:r>
              <a:rPr lang="fr-FR" sz="2400" dirty="0" smtClean="0">
                <a:solidFill>
                  <a:srgbClr val="000000"/>
                </a:solidFill>
              </a:rPr>
              <a:t>Trouver la meilleure de deux colles : mais dans quelles circonstances???</a:t>
            </a:r>
            <a:endParaRPr lang="fr-FR" sz="2400" dirty="0">
              <a:solidFill>
                <a:srgbClr val="000000"/>
              </a:solidFill>
            </a:endParaRPr>
          </a:p>
        </p:txBody>
      </p:sp>
      <p:pic>
        <p:nvPicPr>
          <p:cNvPr id="5" name="Image 4"/>
          <p:cNvPicPr>
            <a:picLocks noChangeAspect="1"/>
          </p:cNvPicPr>
          <p:nvPr/>
        </p:nvPicPr>
        <p:blipFill>
          <a:blip r:embed="rId3"/>
          <a:stretch>
            <a:fillRect/>
          </a:stretch>
        </p:blipFill>
        <p:spPr>
          <a:xfrm>
            <a:off x="2286000" y="685800"/>
            <a:ext cx="4561753" cy="3831123"/>
          </a:xfrm>
          <a:prstGeom prst="rect">
            <a:avLst/>
          </a:prstGeom>
        </p:spPr>
      </p:pic>
      <p:sp>
        <p:nvSpPr>
          <p:cNvPr id="6" name="Bulle rectangulaire à coins arrondis 5"/>
          <p:cNvSpPr/>
          <p:nvPr/>
        </p:nvSpPr>
        <p:spPr>
          <a:xfrm>
            <a:off x="228600" y="228600"/>
            <a:ext cx="3276600" cy="1905000"/>
          </a:xfrm>
          <a:prstGeom prst="wedgeRoundRectCallout">
            <a:avLst>
              <a:gd name="adj1" fmla="val 65872"/>
              <a:gd name="adj2" fmla="val 93955"/>
              <a:gd name="adj3" fmla="val 16667"/>
            </a:avLst>
          </a:prstGeom>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smtClean="0">
                <a:solidFill>
                  <a:schemeClr val="tx1"/>
                </a:solidFill>
                <a:latin typeface="Arial"/>
                <a:cs typeface="Arial"/>
              </a:rPr>
              <a:t>Cette mise en situation est très ouverte et même trop ouverte. Avec les élèves, nous recommandons d’associer la mission à un vrai projet en arts plastiques ou à un bricolage où la colle est nécessaire.</a:t>
            </a:r>
            <a:endParaRPr lang="fr-FR" sz="1600" dirty="0">
              <a:solidFill>
                <a:schemeClr val="tx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a:xfrm>
            <a:off x="381001" y="314979"/>
            <a:ext cx="8458200" cy="1143000"/>
          </a:xfrm>
        </p:spPr>
        <p:txBody>
          <a:bodyPr/>
          <a:lstStyle/>
          <a:p>
            <a:r>
              <a:rPr lang="fr-FR" sz="3200" dirty="0" smtClean="0"/>
              <a:t>Vous avez 20 minutes pour explorer la SAÉ. </a:t>
            </a:r>
            <a:br>
              <a:rPr lang="fr-FR" sz="3200" dirty="0" smtClean="0"/>
            </a:br>
            <a:r>
              <a:rPr lang="fr-FR" sz="3200" dirty="0" smtClean="0"/>
              <a:t>Voici quelques conseils pour cette exploration :</a:t>
            </a:r>
            <a:endParaRPr lang="fr-FR" sz="3200" dirty="0"/>
          </a:p>
        </p:txBody>
      </p:sp>
      <p:sp>
        <p:nvSpPr>
          <p:cNvPr id="5" name="Espace réservé du contenu 4"/>
          <p:cNvSpPr>
            <a:spLocks noGrp="1"/>
          </p:cNvSpPr>
          <p:nvPr>
            <p:ph idx="1"/>
          </p:nvPr>
        </p:nvSpPr>
        <p:spPr>
          <a:xfrm>
            <a:off x="726141" y="1828800"/>
            <a:ext cx="7691719" cy="4329952"/>
          </a:xfrm>
        </p:spPr>
        <p:txBody>
          <a:bodyPr>
            <a:normAutofit fontScale="92500" lnSpcReduction="10000"/>
          </a:bodyPr>
          <a:lstStyle/>
          <a:p>
            <a:r>
              <a:rPr lang="fr-FR" dirty="0" smtClean="0">
                <a:latin typeface="Arial"/>
                <a:cs typeface="Arial"/>
              </a:rPr>
              <a:t>Prenez rapidement connaissance des pages 1 et 2 du cahier de l’élève</a:t>
            </a:r>
            <a:r>
              <a:rPr lang="fr-FR" dirty="0" smtClean="0">
                <a:latin typeface="Arial"/>
                <a:cs typeface="Arial"/>
              </a:rPr>
              <a:t> à l’aide des diapositives </a:t>
            </a:r>
            <a:r>
              <a:rPr lang="fr-FR" dirty="0" smtClean="0">
                <a:latin typeface="Arial"/>
                <a:cs typeface="Arial"/>
              </a:rPr>
              <a:t>3 à 7.</a:t>
            </a:r>
          </a:p>
          <a:p>
            <a:r>
              <a:rPr lang="fr-FR" dirty="0" smtClean="0">
                <a:latin typeface="Arial"/>
                <a:cs typeface="Arial"/>
              </a:rPr>
              <a:t>À l’aide de ce qui se trouve dans les diapositives 8 et 9,</a:t>
            </a:r>
            <a:r>
              <a:rPr lang="fr-FR" dirty="0" smtClean="0">
                <a:latin typeface="Arial"/>
                <a:cs typeface="Arial"/>
              </a:rPr>
              <a:t> élaborez votre </a:t>
            </a:r>
            <a:r>
              <a:rPr lang="fr-FR" dirty="0" smtClean="0">
                <a:latin typeface="Arial"/>
                <a:cs typeface="Arial"/>
              </a:rPr>
              <a:t>propre test </a:t>
            </a:r>
            <a:r>
              <a:rPr lang="fr-FR" dirty="0" smtClean="0">
                <a:latin typeface="Arial"/>
                <a:cs typeface="Arial"/>
              </a:rPr>
              <a:t>et mettez </a:t>
            </a:r>
            <a:r>
              <a:rPr lang="fr-FR" dirty="0" smtClean="0">
                <a:latin typeface="Arial"/>
                <a:cs typeface="Arial"/>
              </a:rPr>
              <a:t>à l’épreuve les deux colles. </a:t>
            </a:r>
          </a:p>
          <a:p>
            <a:r>
              <a:rPr lang="fr-FR" dirty="0" smtClean="0">
                <a:latin typeface="Arial"/>
                <a:cs typeface="Arial"/>
              </a:rPr>
              <a:t>Essayez d’attendre aux dernières minutes pour échanger avec vos collègues sur les conditions de réalisation de cette SAÉ avec les élèves.</a:t>
            </a:r>
          </a:p>
          <a:p>
            <a:pPr>
              <a:buNone/>
            </a:pPr>
            <a:endParaRPr lang="fr-FR" dirty="0" smtClean="0">
              <a:latin typeface="Arial"/>
              <a:cs typeface="Arial"/>
            </a:endParaRPr>
          </a:p>
          <a:p>
            <a:pPr lvl="1">
              <a:buFont typeface="Wingdings" charset="2"/>
              <a:buChar char="Ø"/>
            </a:pPr>
            <a:r>
              <a:rPr lang="fr-FR" sz="1746" dirty="0" smtClean="0">
                <a:latin typeface="Arial"/>
                <a:cs typeface="Arial"/>
              </a:rPr>
              <a:t>N’oubliez pas que le guide présente des propositions pour l’animation de cette SAÉ, mais aussi des ressources complémentaires pour vous aider.</a:t>
            </a:r>
            <a:endParaRPr lang="fr-FR" sz="1746"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bg1"/>
                </a:solidFill>
              </a:rPr>
              <a:t>Le défi</a:t>
            </a:r>
            <a:endParaRPr lang="fr-FR" dirty="0">
              <a:solidFill>
                <a:schemeClr val="bg1"/>
              </a:solidFill>
            </a:endParaRPr>
          </a:p>
        </p:txBody>
      </p:sp>
      <p:sp>
        <p:nvSpPr>
          <p:cNvPr id="4" name="Sous-titre 3"/>
          <p:cNvSpPr>
            <a:spLocks noGrp="1"/>
          </p:cNvSpPr>
          <p:nvPr>
            <p:ph type="subTitle" idx="1"/>
          </p:nvPr>
        </p:nvSpPr>
        <p:spPr/>
        <p:txBody>
          <a:bodyPr>
            <a:normAutofit/>
          </a:bodyPr>
          <a:lstStyle/>
          <a:p>
            <a:r>
              <a:rPr lang="fr-FR" sz="2400" dirty="0" smtClean="0">
                <a:solidFill>
                  <a:srgbClr val="000000"/>
                </a:solidFill>
              </a:rPr>
              <a:t>Trouver la meilleure de deux colles</a:t>
            </a:r>
            <a:endParaRPr lang="fr-FR" sz="2400" dirty="0">
              <a:solidFill>
                <a:srgbClr val="000000"/>
              </a:solidFill>
            </a:endParaRPr>
          </a:p>
        </p:txBody>
      </p:sp>
      <p:pic>
        <p:nvPicPr>
          <p:cNvPr id="5" name="Image 4"/>
          <p:cNvPicPr>
            <a:picLocks noChangeAspect="1"/>
          </p:cNvPicPr>
          <p:nvPr/>
        </p:nvPicPr>
        <p:blipFill>
          <a:blip r:embed="rId3"/>
          <a:stretch>
            <a:fillRect/>
          </a:stretch>
        </p:blipFill>
        <p:spPr>
          <a:xfrm>
            <a:off x="2286000" y="685800"/>
            <a:ext cx="4561753" cy="383112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133599" y="938838"/>
            <a:ext cx="4101465" cy="5385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2</a:t>
            </a:r>
            <a:endParaRPr lang="fr-FR" sz="3600" dirty="0">
              <a:solidFill>
                <a:srgbClr val="000000"/>
              </a:solidFill>
            </a:endParaRPr>
          </a:p>
        </p:txBody>
      </p:sp>
      <p:sp>
        <p:nvSpPr>
          <p:cNvPr id="4" name="Bulle rectangulaire à coins arrondis 3"/>
          <p:cNvSpPr/>
          <p:nvPr/>
        </p:nvSpPr>
        <p:spPr>
          <a:xfrm>
            <a:off x="4800600" y="1600200"/>
            <a:ext cx="4038600" cy="1752600"/>
          </a:xfrm>
          <a:prstGeom prst="wedgeRoundRectCallout">
            <a:avLst>
              <a:gd name="adj1" fmla="val -37814"/>
              <a:gd name="adj2" fmla="val 65482"/>
              <a:gd name="adj3" fmla="val 16667"/>
            </a:avLst>
          </a:prstGeom>
          <a:ln w="12700" cap="flat" cmpd="sng" algn="ctr">
            <a:solidFill>
              <a:srgbClr val="000000"/>
            </a:solidFill>
            <a:prstDash val="solid"/>
            <a:round/>
            <a:headEnd type="none" w="med" len="med"/>
            <a:tailEnd type="none" w="med" len="med"/>
          </a:ln>
          <a:effectLst>
            <a:outerShdw blurRad="50800" dist="38100" dir="2700000">
              <a:srgbClr val="000000">
                <a:alpha val="43000"/>
              </a:srgbClr>
            </a:outerShdw>
            <a:reflection stA="50000" endPos="75000" dist="12700" dir="5400000" sy="-100000" algn="bl" rotWithShape="0"/>
          </a:effectLst>
        </p:spPr>
        <p:style>
          <a:lnRef idx="3">
            <a:schemeClr val="lt1"/>
          </a:lnRef>
          <a:fillRef idx="1">
            <a:schemeClr val="accent2"/>
          </a:fillRef>
          <a:effectRef idx="1">
            <a:schemeClr val="accent2"/>
          </a:effectRef>
          <a:fontRef idx="minor">
            <a:schemeClr val="lt1"/>
          </a:fontRef>
        </p:style>
        <p:txBody>
          <a:bodyPr rtlCol="0" anchor="ctr"/>
          <a:lstStyle/>
          <a:p>
            <a:r>
              <a:rPr lang="fr-FR" sz="1600" dirty="0" smtClean="0">
                <a:solidFill>
                  <a:srgbClr val="000000"/>
                </a:solidFill>
                <a:latin typeface="Arial"/>
                <a:cs typeface="Arial"/>
              </a:rPr>
              <a:t>Faites rapidement </a:t>
            </a:r>
            <a:r>
              <a:rPr lang="fr-FR" sz="1600" dirty="0" smtClean="0">
                <a:solidFill>
                  <a:srgbClr val="000000"/>
                </a:solidFill>
                <a:latin typeface="Arial"/>
                <a:cs typeface="Arial"/>
              </a:rPr>
              <a:t>cette page du cahier afin de vous concentrer plus longtemps sur la prochaine page! Il sera possible de lire ce qu’en dit le guide d’animation lorsque le temps le permettra.</a:t>
            </a:r>
            <a:endParaRPr lang="fr-FR" sz="16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514600" y="215900"/>
            <a:ext cx="6362700" cy="2527300"/>
          </a:xfrm>
          <a:prstGeom prst="rect">
            <a:avLst/>
          </a:prstGeom>
          <a:ln w="12700" cmpd="sng">
            <a:solidFill>
              <a:schemeClr val="tx1"/>
            </a:solidFill>
          </a:ln>
          <a:effectLst>
            <a:outerShdw blurRad="50800" dist="38100" dir="2700000">
              <a:srgbClr val="000000">
                <a:alpha val="43000"/>
              </a:srgbClr>
            </a:outerShdw>
          </a:effectLst>
        </p:spPr>
      </p:pic>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2</a:t>
            </a:r>
            <a:endParaRPr lang="fr-FR" sz="3600" dirty="0">
              <a:solidFill>
                <a:srgbClr val="000000"/>
              </a:solidFill>
            </a:endParaRPr>
          </a:p>
        </p:txBody>
      </p:sp>
      <p:sp>
        <p:nvSpPr>
          <p:cNvPr id="4" name="Bulle rectangulaire à coins arrondis 3"/>
          <p:cNvSpPr/>
          <p:nvPr/>
        </p:nvSpPr>
        <p:spPr>
          <a:xfrm>
            <a:off x="457200" y="3048000"/>
            <a:ext cx="8001000" cy="3276600"/>
          </a:xfrm>
          <a:prstGeom prst="wedgeRoundRectCallout">
            <a:avLst>
              <a:gd name="adj1" fmla="val -15310"/>
              <a:gd name="adj2" fmla="val -8282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fr-FR" sz="1600" dirty="0" smtClean="0">
                <a:solidFill>
                  <a:srgbClr val="000000"/>
                </a:solidFill>
                <a:latin typeface="Arial"/>
                <a:cs typeface="Arial"/>
              </a:rPr>
              <a:t>Avant d’imaginer un test pour les deux colles, il faut savoir à quoi</a:t>
            </a:r>
            <a:r>
              <a:rPr lang="fr-FR" sz="1600" dirty="0" smtClean="0">
                <a:solidFill>
                  <a:srgbClr val="000000"/>
                </a:solidFill>
                <a:latin typeface="Arial"/>
                <a:cs typeface="Arial"/>
              </a:rPr>
              <a:t> sert la colle ou </a:t>
            </a:r>
            <a:r>
              <a:rPr lang="fr-FR" sz="1600" dirty="0" smtClean="0">
                <a:solidFill>
                  <a:srgbClr val="000000"/>
                </a:solidFill>
                <a:latin typeface="Arial"/>
                <a:cs typeface="Arial"/>
              </a:rPr>
              <a:t>quel est le besoin comblé par cette substance. Cette réflexion sera essentielle lorsque </a:t>
            </a:r>
            <a:r>
              <a:rPr lang="fr-FR" sz="1600" dirty="0" smtClean="0">
                <a:solidFill>
                  <a:srgbClr val="000000"/>
                </a:solidFill>
                <a:latin typeface="Arial"/>
                <a:cs typeface="Arial"/>
              </a:rPr>
              <a:t>viendra </a:t>
            </a:r>
            <a:r>
              <a:rPr lang="fr-FR" sz="1600" dirty="0" smtClean="0">
                <a:solidFill>
                  <a:srgbClr val="000000"/>
                </a:solidFill>
                <a:latin typeface="Arial"/>
                <a:cs typeface="Arial"/>
              </a:rPr>
              <a:t>le temps de créer un test.</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On peut se satisfaire d’une réponse courte du type « La colle sert à coller », mais il est plus intéressant de permettre aux élèves de découvrir les nombreux moment où l’on utilise de la colle (ou des rubans adhésifs) dans nos vies : pour les arts plastiques, mais aussi en bricolage, pour faire des réparations, en menuiserie, dans l’industrie, etc.</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Si le temps le permet, on pourrait aussi explorer l’histoire des colles.</a:t>
            </a:r>
            <a:endParaRPr lang="fr-FR" sz="16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514600" y="314979"/>
            <a:ext cx="6286500" cy="2628900"/>
          </a:xfrm>
          <a:prstGeom prst="rect">
            <a:avLst/>
          </a:prstGeom>
          <a:ln w="1905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pic>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2</a:t>
            </a:r>
            <a:endParaRPr lang="fr-FR" sz="3600" dirty="0">
              <a:solidFill>
                <a:srgbClr val="000000"/>
              </a:solidFill>
            </a:endParaRPr>
          </a:p>
        </p:txBody>
      </p:sp>
      <p:sp>
        <p:nvSpPr>
          <p:cNvPr id="4" name="Bulle rectangulaire à coins arrondis 3"/>
          <p:cNvSpPr/>
          <p:nvPr/>
        </p:nvSpPr>
        <p:spPr>
          <a:xfrm>
            <a:off x="685800" y="3276600"/>
            <a:ext cx="7696200" cy="3048000"/>
          </a:xfrm>
          <a:prstGeom prst="wedgeRoundRectCallout">
            <a:avLst>
              <a:gd name="adj1" fmla="val -7189"/>
              <a:gd name="adj2" fmla="val -11109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r>
              <a:rPr lang="fr-FR" sz="1600" dirty="0" smtClean="0">
                <a:solidFill>
                  <a:srgbClr val="000000"/>
                </a:solidFill>
                <a:latin typeface="Arial"/>
                <a:cs typeface="Arial"/>
              </a:rPr>
              <a:t>Il est pertinent de savoir comment une colle fait pour coller et dans quelles conditions. Le but de cette partie du cahier n’est pas de maîtriser complètement le mode d’action de cette substance. Nous proposons de diriger les élèves vers certains éléments :</a:t>
            </a:r>
          </a:p>
          <a:p>
            <a:pPr marL="723900">
              <a:buFont typeface="Arial"/>
              <a:buChar char="•"/>
            </a:pPr>
            <a:r>
              <a:rPr lang="fr-FR" sz="1600" dirty="0" smtClean="0">
                <a:solidFill>
                  <a:srgbClr val="000000"/>
                </a:solidFill>
                <a:latin typeface="Arial"/>
                <a:cs typeface="Arial"/>
              </a:rPr>
              <a:t>Une colle doit être placée entre les deux matériaux qu’on veut coller;</a:t>
            </a:r>
          </a:p>
          <a:p>
            <a:pPr marL="723900">
              <a:buFont typeface="Arial"/>
              <a:buChar char="•"/>
            </a:pPr>
            <a:r>
              <a:rPr lang="fr-FR" sz="1600" dirty="0" smtClean="0">
                <a:solidFill>
                  <a:srgbClr val="000000"/>
                </a:solidFill>
                <a:latin typeface="Arial"/>
                <a:cs typeface="Arial"/>
              </a:rPr>
              <a:t>La plupart des </a:t>
            </a:r>
            <a:r>
              <a:rPr lang="fr-FR" sz="1600" dirty="0" smtClean="0">
                <a:solidFill>
                  <a:srgbClr val="000000"/>
                </a:solidFill>
                <a:latin typeface="Arial"/>
                <a:cs typeface="Arial"/>
              </a:rPr>
              <a:t>colles qu’on utilise à l’école primaire sèchent (l’eau qu’elles contiennent s’évapore) et elles passent d’un état liquide à l’état solide</a:t>
            </a:r>
            <a:r>
              <a:rPr lang="fr-FR" sz="1600" dirty="0" smtClean="0">
                <a:solidFill>
                  <a:srgbClr val="000000"/>
                </a:solidFill>
                <a:latin typeface="Arial"/>
                <a:cs typeface="Arial"/>
              </a:rPr>
              <a:t>;</a:t>
            </a:r>
          </a:p>
          <a:p>
            <a:pPr marL="723900">
              <a:buFont typeface="Arial"/>
              <a:buChar char="•"/>
            </a:pPr>
            <a:r>
              <a:rPr lang="fr-FR" sz="1600" dirty="0" smtClean="0">
                <a:solidFill>
                  <a:srgbClr val="000000"/>
                </a:solidFill>
                <a:latin typeface="Arial"/>
                <a:cs typeface="Arial"/>
              </a:rPr>
              <a:t>La colle chaude se solidifie lors du refroidissement;</a:t>
            </a:r>
            <a:endParaRPr lang="fr-FR" sz="1600" dirty="0" smtClean="0">
              <a:solidFill>
                <a:srgbClr val="000000"/>
              </a:solidFill>
              <a:latin typeface="Arial"/>
              <a:cs typeface="Arial"/>
            </a:endParaRPr>
          </a:p>
          <a:p>
            <a:pPr marL="723900">
              <a:buFont typeface="Arial"/>
              <a:buChar char="•"/>
            </a:pPr>
            <a:r>
              <a:rPr lang="fr-FR" sz="1600" dirty="0" smtClean="0">
                <a:solidFill>
                  <a:srgbClr val="000000"/>
                </a:solidFill>
                <a:latin typeface="Arial"/>
                <a:cs typeface="Arial"/>
              </a:rPr>
              <a:t>Les colles fonctionnent mieux avec des matériaux dont la texture n’est pas trop lisse.</a:t>
            </a:r>
            <a:endParaRPr lang="fr-FR" sz="16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1428750" y="2590800"/>
            <a:ext cx="6286500" cy="3187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2</a:t>
            </a:r>
            <a:endParaRPr lang="fr-FR" sz="3600" dirty="0">
              <a:solidFill>
                <a:srgbClr val="000000"/>
              </a:solidFill>
            </a:endParaRPr>
          </a:p>
        </p:txBody>
      </p:sp>
      <p:sp>
        <p:nvSpPr>
          <p:cNvPr id="7" name="Bulle rectangulaire à coins arrondis 6"/>
          <p:cNvSpPr/>
          <p:nvPr/>
        </p:nvSpPr>
        <p:spPr>
          <a:xfrm>
            <a:off x="4876800" y="314979"/>
            <a:ext cx="3962400" cy="1905000"/>
          </a:xfrm>
          <a:prstGeom prst="wedgeRoundRectCallout">
            <a:avLst>
              <a:gd name="adj1" fmla="val -31089"/>
              <a:gd name="adj2" fmla="val 77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Arial"/>
                <a:cs typeface="Arial"/>
              </a:rPr>
              <a:t>Nous proposons d’imposer deux colles. </a:t>
            </a:r>
          </a:p>
          <a:p>
            <a:pPr algn="ctr"/>
            <a:endParaRPr lang="fr-FR" sz="1600" dirty="0" smtClean="0">
              <a:solidFill>
                <a:schemeClr val="tx1"/>
              </a:solidFill>
              <a:latin typeface="Arial"/>
              <a:cs typeface="Arial"/>
            </a:endParaRPr>
          </a:p>
          <a:p>
            <a:pPr algn="ctr"/>
            <a:r>
              <a:rPr lang="fr-FR" sz="1600" dirty="0" smtClean="0">
                <a:solidFill>
                  <a:schemeClr val="tx1"/>
                </a:solidFill>
                <a:latin typeface="Arial"/>
                <a:cs typeface="Arial"/>
              </a:rPr>
              <a:t>Aujourd’hui, ce sont la colle blanche et la colle en bâton avec lesquelles vous devrez travailler.</a:t>
            </a:r>
            <a:endParaRPr lang="fr-FR" sz="1600" dirty="0">
              <a:solidFill>
                <a:schemeClr val="tx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rot="21439423">
            <a:off x="4082919" y="914401"/>
            <a:ext cx="4148892" cy="5259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3, version ouverte…</a:t>
            </a:r>
            <a:endParaRPr lang="fr-FR" sz="36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 ou version dirigée!</a:t>
            </a:r>
            <a:endParaRPr lang="fr-FR" sz="3600" dirty="0">
              <a:solidFill>
                <a:srgbClr val="000000"/>
              </a:solidFill>
            </a:endParaRPr>
          </a:p>
        </p:txBody>
      </p:sp>
      <p:pic>
        <p:nvPicPr>
          <p:cNvPr id="4" name="Image 3"/>
          <p:cNvPicPr>
            <a:picLocks noChangeAspect="1"/>
          </p:cNvPicPr>
          <p:nvPr/>
        </p:nvPicPr>
        <p:blipFill>
          <a:blip r:embed="rId3"/>
          <a:stretch>
            <a:fillRect/>
          </a:stretch>
        </p:blipFill>
        <p:spPr>
          <a:xfrm>
            <a:off x="3505200" y="1143000"/>
            <a:ext cx="4129338"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Bulle rectangulaire à coins arrondis 4"/>
          <p:cNvSpPr/>
          <p:nvPr/>
        </p:nvSpPr>
        <p:spPr>
          <a:xfrm>
            <a:off x="228600" y="2133600"/>
            <a:ext cx="3048000" cy="1600200"/>
          </a:xfrm>
          <a:prstGeom prst="wedgeRoundRectCallout">
            <a:avLst>
              <a:gd name="adj1" fmla="val 59787"/>
              <a:gd name="adj2" fmla="val -47177"/>
              <a:gd name="adj3" fmla="val 16667"/>
            </a:avLst>
          </a:prstGeom>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solidFill>
                  <a:schemeClr val="tx1"/>
                </a:solidFill>
                <a:latin typeface="Arial"/>
                <a:cs typeface="Arial"/>
              </a:rPr>
              <a:t>En posant cette question, on peut penser à tester un seul facteur expérimental.</a:t>
            </a:r>
            <a:endParaRPr lang="fr-FR" dirty="0">
              <a:solidFill>
                <a:schemeClr val="tx1"/>
              </a:solidFill>
              <a:latin typeface="Arial"/>
              <a:cs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trepris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ntrepris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Randonnée.thmx</Template>
  <TotalTime>5813</TotalTime>
  <Words>1059</Words>
  <Application>Microsoft Macintosh PowerPoint</Application>
  <PresentationFormat>Présentation à l'écran (4:3)</PresentationFormat>
  <Paragraphs>78</Paragraphs>
  <Slides>15</Slides>
  <Notes>11</Notes>
  <HiddenSlides>0</HiddenSlides>
  <MMClips>0</MMClips>
  <ScaleCrop>false</ScaleCrop>
  <HeadingPairs>
    <vt:vector size="4" baseType="variant">
      <vt:variant>
        <vt:lpstr>Modèle de conception</vt:lpstr>
      </vt:variant>
      <vt:variant>
        <vt:i4>1</vt:i4>
      </vt:variant>
      <vt:variant>
        <vt:lpstr>Titres des diapositives</vt:lpstr>
      </vt:variant>
      <vt:variant>
        <vt:i4>15</vt:i4>
      </vt:variant>
    </vt:vector>
  </HeadingPairs>
  <TitlesOfParts>
    <vt:vector size="16" baseType="lpstr">
      <vt:lpstr>Entreprise</vt:lpstr>
      <vt:lpstr>Enseigner  Science et technologie au primaire  L’art des colles Exploration de la SAÉ</vt:lpstr>
      <vt:lpstr>Vous avez 20 minutes pour explorer la SAÉ.  Voici quelques conseils pour cette exploration :</vt:lpstr>
      <vt:lpstr>Le défi</vt:lpstr>
      <vt:lpstr>En page 2</vt:lpstr>
      <vt:lpstr>En page 2</vt:lpstr>
      <vt:lpstr>En page 2</vt:lpstr>
      <vt:lpstr>En page 2</vt:lpstr>
      <vt:lpstr>En page 3, version ouverte…</vt:lpstr>
      <vt:lpstr>… ou version dirigée!</vt:lpstr>
      <vt:lpstr>Maintenant, c’est le temps d’essayer!</vt:lpstr>
      <vt:lpstr>Les résultats</vt:lpstr>
      <vt:lpstr>Les résultats : un exemple de résultats présentés à l’aide de photos</vt:lpstr>
      <vt:lpstr>En page 5 : on complète le processus et on utilise des « raccourcis pédagogiques », au besoin.</vt:lpstr>
      <vt:lpstr>Finalement, on complète le bilan des apprentissages.</vt:lpstr>
      <vt:lpstr>À propos du défi proposé…</vt:lpstr>
    </vt:vector>
  </TitlesOfParts>
  <Company>Cs de Laval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Brigitte  Loiselle</dc:creator>
  <cp:lastModifiedBy>Geneviève Morin</cp:lastModifiedBy>
  <cp:revision>140</cp:revision>
  <cp:lastPrinted>2013-03-11T19:18:38Z</cp:lastPrinted>
  <dcterms:created xsi:type="dcterms:W3CDTF">2015-04-14T13:54:52Z</dcterms:created>
  <dcterms:modified xsi:type="dcterms:W3CDTF">2015-04-14T14:12:20Z</dcterms:modified>
</cp:coreProperties>
</file>